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sldIdLst>
    <p:sldId id="256" r:id="rId6"/>
    <p:sldId id="263" r:id="rId7"/>
    <p:sldId id="278" r:id="rId8"/>
    <p:sldId id="292" r:id="rId9"/>
    <p:sldId id="277" r:id="rId10"/>
    <p:sldId id="267" r:id="rId11"/>
    <p:sldId id="283" r:id="rId12"/>
    <p:sldId id="282" r:id="rId13"/>
    <p:sldId id="284" r:id="rId14"/>
    <p:sldId id="280" r:id="rId15"/>
    <p:sldId id="281" r:id="rId16"/>
    <p:sldId id="286" r:id="rId17"/>
    <p:sldId id="279" r:id="rId18"/>
    <p:sldId id="289" r:id="rId19"/>
    <p:sldId id="285" r:id="rId20"/>
    <p:sldId id="290" r:id="rId21"/>
    <p:sldId id="291" r:id="rId2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ring, Rick" initials="SR" lastIdx="2" clrIdx="0">
    <p:extLst>
      <p:ext uri="{19B8F6BF-5375-455C-9EA6-DF929625EA0E}">
        <p15:presenceInfo xmlns:p15="http://schemas.microsoft.com/office/powerpoint/2012/main" userId="S::rstaring@heijmans.nl::f42acaaa-bc86-4a5c-8d76-3ecd652434f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7F9A37-7068-419E-B027-ED36F1B777EB}" v="31" dt="2020-06-19T08:26:44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briella.jaha_city1\AppData\Roaming\Microsoft\Excel\Kopie%20van%202020-05-V1%20Sales%20Funnel%20Alle%20Regio%20V8%20Gevuld%20WA%20(version%201).xlsb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Blad2!$A$2:$A$8</c:f>
              <c:strCache>
                <c:ptCount val="7"/>
                <c:pt idx="0">
                  <c:v>Innoveren</c:v>
                </c:pt>
                <c:pt idx="1">
                  <c:v>Meer contacten met andere jongeren</c:v>
                </c:pt>
                <c:pt idx="2">
                  <c:v>Ketensamenwerking</c:v>
                </c:pt>
                <c:pt idx="3">
                  <c:v>Nieuwe generatie aantrekken</c:v>
                </c:pt>
                <c:pt idx="4">
                  <c:v>Digitaliseren</c:v>
                </c:pt>
                <c:pt idx="5">
                  <c:v>Frisse blik</c:v>
                </c:pt>
                <c:pt idx="6">
                  <c:v>Verandering in de branche</c:v>
                </c:pt>
              </c:strCache>
            </c:strRef>
          </c:cat>
          <c:val>
            <c:numRef>
              <c:f>Blad2!$B$2:$B$8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F-4679-84EA-F76784990A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987944"/>
        <c:axId val="530986960"/>
      </c:barChart>
      <c:catAx>
        <c:axId val="530987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30986960"/>
        <c:crosses val="autoZero"/>
        <c:auto val="1"/>
        <c:lblAlgn val="ctr"/>
        <c:lblOffset val="100"/>
        <c:noMultiLvlLbl val="0"/>
      </c:catAx>
      <c:valAx>
        <c:axId val="530986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3098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5T15:32:11.857" idx="1">
    <p:pos x="10" y="10"/>
    <p:text>Met een 'knipoog': we zijn nieuwsgierig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77005-9FCC-4DC9-A4D0-962CDBAB434F}" type="datetimeFigureOut">
              <a:rPr lang="LID4096" smtClean="0"/>
              <a:t>06/19/2020</a:t>
            </a:fld>
            <a:endParaRPr lang="LID4096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7521-E072-439C-81FE-A94A90F37AF4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6330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677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Antwoordmogelijkheden</a:t>
            </a:r>
            <a:endParaRPr lang="en-US"/>
          </a:p>
          <a:p>
            <a:r>
              <a:rPr lang="en-US"/>
              <a:t>- Pro-</a:t>
            </a:r>
            <a:r>
              <a:rPr lang="en-US" err="1"/>
              <a:t>Actief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Re-</a:t>
            </a:r>
            <a:r>
              <a:rPr lang="en-US" err="1"/>
              <a:t>actief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Hangt</a:t>
            </a:r>
            <a:r>
              <a:rPr lang="en-US"/>
              <a:t> </a:t>
            </a:r>
            <a:r>
              <a:rPr lang="en-US" err="1"/>
              <a:t>er</a:t>
            </a:r>
            <a:r>
              <a:rPr lang="en-US"/>
              <a:t> van </a:t>
            </a:r>
            <a:r>
              <a:rPr lang="en-US" err="1"/>
              <a:t>af</a:t>
            </a:r>
            <a:endParaRPr lang="en-US"/>
          </a:p>
          <a:p>
            <a:pPr marL="171450" indent="-171450">
              <a:buFontTx/>
              <a:buChar char="-"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595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Antwoordmogelijkheden</a:t>
            </a:r>
            <a:r>
              <a:rPr lang="en-US"/>
              <a:t>:</a:t>
            </a:r>
          </a:p>
          <a:p>
            <a:pPr marL="171450" indent="-171450">
              <a:buFontTx/>
              <a:buChar char="-"/>
            </a:pPr>
            <a:r>
              <a:rPr lang="en-US" err="1"/>
              <a:t>Helemaal</a:t>
            </a:r>
            <a:r>
              <a:rPr lang="en-US"/>
              <a:t> </a:t>
            </a:r>
            <a:r>
              <a:rPr lang="en-US" err="1"/>
              <a:t>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Niet</a:t>
            </a:r>
            <a:r>
              <a:rPr lang="en-US"/>
              <a:t> </a:t>
            </a:r>
            <a:r>
              <a:rPr lang="en-US" err="1"/>
              <a:t>eens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niet</a:t>
            </a:r>
            <a:r>
              <a:rPr lang="en-US"/>
              <a:t> </a:t>
            </a:r>
            <a:r>
              <a:rPr lang="en-US" err="1"/>
              <a:t>oneens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Oneens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Helemaal</a:t>
            </a:r>
            <a:r>
              <a:rPr lang="en-US"/>
              <a:t> </a:t>
            </a:r>
            <a:r>
              <a:rPr lang="en-US" err="1"/>
              <a:t>mee</a:t>
            </a:r>
            <a:r>
              <a:rPr lang="en-US"/>
              <a:t> </a:t>
            </a:r>
            <a:r>
              <a:rPr lang="en-US" err="1"/>
              <a:t>oneens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721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</a:p>
          <a:p>
            <a:r>
              <a:rPr lang="en-US" err="1"/>
              <a:t>Antwoordmogelijkheden</a:t>
            </a:r>
            <a:r>
              <a:rPr lang="en-US"/>
              <a:t>:</a:t>
            </a:r>
          </a:p>
          <a:p>
            <a:r>
              <a:rPr lang="en-US" err="1"/>
              <a:t>Dit</a:t>
            </a:r>
            <a:r>
              <a:rPr lang="en-US"/>
              <a:t> is </a:t>
            </a:r>
            <a:r>
              <a:rPr lang="en-US" err="1"/>
              <a:t>een</a:t>
            </a:r>
            <a:r>
              <a:rPr lang="en-US"/>
              <a:t> open </a:t>
            </a:r>
            <a:r>
              <a:rPr lang="en-US" err="1"/>
              <a:t>vraag</a:t>
            </a:r>
            <a:r>
              <a:rPr lang="en-US"/>
              <a:t>, </a:t>
            </a:r>
            <a:r>
              <a:rPr lang="en-US" err="1"/>
              <a:t>graag</a:t>
            </a:r>
            <a:r>
              <a:rPr lang="en-US"/>
              <a:t> </a:t>
            </a:r>
            <a:r>
              <a:rPr lang="en-US" err="1"/>
              <a:t>jullie</a:t>
            </a:r>
            <a:r>
              <a:rPr lang="en-US"/>
              <a:t> input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132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9778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911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051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5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11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59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582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229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ighlight>
                  <a:srgbClr val="FFFF00"/>
                </a:highlight>
              </a:rPr>
              <a:t>Met </a:t>
            </a:r>
            <a:r>
              <a:rPr lang="en-US" err="1">
                <a:highlight>
                  <a:srgbClr val="FFFF00"/>
                </a:highlight>
              </a:rPr>
              <a:t>een</a:t>
            </a:r>
            <a:r>
              <a:rPr lang="en-US">
                <a:highlight>
                  <a:srgbClr val="FFFF00"/>
                </a:highlight>
              </a:rPr>
              <a:t> </a:t>
            </a:r>
            <a:r>
              <a:rPr lang="en-US" err="1">
                <a:highlight>
                  <a:srgbClr val="FFFF00"/>
                </a:highlight>
              </a:rPr>
              <a:t>knipoog</a:t>
            </a:r>
            <a:r>
              <a:rPr lang="en-US">
                <a:highlight>
                  <a:srgbClr val="FFFF00"/>
                </a:highlight>
              </a:rPr>
              <a:t>: We </a:t>
            </a:r>
            <a:r>
              <a:rPr lang="en-US" err="1">
                <a:highlight>
                  <a:srgbClr val="FFFF00"/>
                </a:highlight>
              </a:rPr>
              <a:t>zijn</a:t>
            </a:r>
            <a:r>
              <a:rPr lang="en-US">
                <a:highlight>
                  <a:srgbClr val="FFFF00"/>
                </a:highlight>
              </a:rPr>
              <a:t> </a:t>
            </a:r>
            <a:r>
              <a:rPr lang="en-US" err="1">
                <a:highlight>
                  <a:srgbClr val="FFFF00"/>
                </a:highlight>
              </a:rPr>
              <a:t>nieuwsgierig</a:t>
            </a:r>
            <a:endParaRPr lang="en-US">
              <a:highlight>
                <a:srgbClr val="FFFF00"/>
              </a:highlight>
            </a:endParaRPr>
          </a:p>
          <a:p>
            <a:r>
              <a:rPr lang="en-US" err="1">
                <a:highlight>
                  <a:srgbClr val="FFFF00"/>
                </a:highlight>
              </a:rPr>
              <a:t>Antwoordmogelijkheden</a:t>
            </a:r>
            <a:r>
              <a:rPr lang="en-US">
                <a:highlight>
                  <a:srgbClr val="FFFF00"/>
                </a:highlight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Ik werk bij: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Overheid (gemeente/ provincie/ RWS)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Aannemer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Leverancier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Adviesbureau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Ingenieursbureau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Smart/data/</a:t>
            </a:r>
            <a:r>
              <a:rPr lang="nl-NL" err="1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tech</a:t>
            </a: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 bedrijf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Student</a:t>
            </a:r>
          </a:p>
          <a:p>
            <a:pPr marL="742950" marR="0" lvl="0" indent="-74295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nl-NL">
                <a:solidFill>
                  <a:prstClr val="black"/>
                </a:solidFill>
                <a:highlight>
                  <a:srgbClr val="FFFF00"/>
                </a:highlight>
                <a:latin typeface="Calibri Light" panose="020F0302020204030204"/>
              </a:rPr>
              <a:t>Anders</a:t>
            </a:r>
          </a:p>
          <a:p>
            <a:endParaRPr lang="nl-NL">
              <a:highlight>
                <a:srgbClr val="FFFF00"/>
              </a:highlight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632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Antwoordmogelijkheden</a:t>
            </a:r>
            <a:r>
              <a:rPr lang="en-US"/>
              <a:t>:</a:t>
            </a:r>
          </a:p>
          <a:p>
            <a:r>
              <a:rPr lang="en-US"/>
              <a:t>16-20</a:t>
            </a:r>
          </a:p>
          <a:p>
            <a:r>
              <a:rPr lang="en-US"/>
              <a:t>21-30</a:t>
            </a:r>
          </a:p>
          <a:p>
            <a:r>
              <a:rPr lang="en-US"/>
              <a:t>31-40</a:t>
            </a:r>
          </a:p>
          <a:p>
            <a:r>
              <a:rPr lang="en-US"/>
              <a:t>41-50</a:t>
            </a:r>
          </a:p>
          <a:p>
            <a:r>
              <a:rPr lang="en-US"/>
              <a:t>50+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32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Met </a:t>
            </a:r>
            <a:r>
              <a:rPr lang="en-US" err="1">
                <a:solidFill>
                  <a:srgbClr val="FF0000"/>
                </a:solidFill>
              </a:rPr>
              <a:t>een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verplichting</a:t>
            </a:r>
            <a:r>
              <a:rPr lang="en-US">
                <a:solidFill>
                  <a:srgbClr val="FF0000"/>
                </a:solidFill>
              </a:rPr>
              <a:t> van 75% of </a:t>
            </a:r>
            <a:r>
              <a:rPr lang="en-US" err="1">
                <a:solidFill>
                  <a:srgbClr val="FF0000"/>
                </a:solidFill>
              </a:rPr>
              <a:t>hoger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zouden</a:t>
            </a:r>
            <a:r>
              <a:rPr lang="en-US">
                <a:solidFill>
                  <a:srgbClr val="FF0000"/>
                </a:solidFill>
              </a:rPr>
              <a:t> we </a:t>
            </a:r>
            <a:r>
              <a:rPr lang="en-US" err="1">
                <a:solidFill>
                  <a:srgbClr val="FF0000"/>
                </a:solidFill>
              </a:rPr>
              <a:t>er</a:t>
            </a:r>
            <a:r>
              <a:rPr lang="en-US">
                <a:solidFill>
                  <a:srgbClr val="FF0000"/>
                </a:solidFill>
              </a:rPr>
              <a:t> nu </a:t>
            </a:r>
            <a:r>
              <a:rPr lang="en-US" err="1">
                <a:solidFill>
                  <a:srgbClr val="FF0000"/>
                </a:solidFill>
              </a:rPr>
              <a:t>beter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voor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staan</a:t>
            </a:r>
            <a:r>
              <a:rPr lang="en-US">
                <a:solidFill>
                  <a:srgbClr val="FF0000"/>
                </a:solidFill>
              </a:rPr>
              <a:t> qua </a:t>
            </a:r>
            <a:r>
              <a:rPr lang="en-US" err="1">
                <a:solidFill>
                  <a:srgbClr val="FF0000"/>
                </a:solidFill>
              </a:rPr>
              <a:t>besparing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meer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innovatie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err="1">
                <a:solidFill>
                  <a:srgbClr val="FF0000"/>
                </a:solidFill>
              </a:rPr>
              <a:t>zien</a:t>
            </a:r>
            <a:r>
              <a:rPr lang="en-US">
                <a:solidFill>
                  <a:srgbClr val="FF0000"/>
                </a:solidFill>
              </a:rPr>
              <a:t>.</a:t>
            </a:r>
          </a:p>
          <a:p>
            <a:r>
              <a:rPr lang="en-US" err="1">
                <a:solidFill>
                  <a:srgbClr val="FF0000"/>
                </a:solidFill>
              </a:rPr>
              <a:t>Antwoordmogelijkheden</a:t>
            </a:r>
            <a:r>
              <a:rPr lang="en-US">
                <a:solidFill>
                  <a:srgbClr val="FF0000"/>
                </a:solidFill>
              </a:rPr>
              <a:t>:</a:t>
            </a:r>
          </a:p>
          <a:p>
            <a:r>
              <a:rPr lang="en-US" err="1"/>
              <a:t>Antwoordmogelijkheden</a:t>
            </a:r>
            <a:r>
              <a:rPr lang="en-US"/>
              <a:t>:</a:t>
            </a:r>
          </a:p>
          <a:p>
            <a:pPr marL="171450" indent="-171450">
              <a:buFontTx/>
              <a:buChar char="-"/>
            </a:pPr>
            <a:r>
              <a:rPr lang="en-US" err="1"/>
              <a:t>Helemaal</a:t>
            </a:r>
            <a:r>
              <a:rPr lang="en-US"/>
              <a:t> </a:t>
            </a:r>
            <a:r>
              <a:rPr lang="en-US" err="1"/>
              <a:t>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Niet</a:t>
            </a:r>
            <a:r>
              <a:rPr lang="en-US"/>
              <a:t> </a:t>
            </a:r>
            <a:r>
              <a:rPr lang="en-US" err="1"/>
              <a:t>eens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niet</a:t>
            </a:r>
            <a:r>
              <a:rPr lang="en-US"/>
              <a:t> </a:t>
            </a:r>
            <a:r>
              <a:rPr lang="en-US" err="1"/>
              <a:t>oneens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Oneens</a:t>
            </a:r>
            <a:endParaRPr lang="en-US"/>
          </a:p>
          <a:p>
            <a:pPr marL="171450" indent="-171450">
              <a:buFontTx/>
              <a:buChar char="-"/>
            </a:pPr>
            <a:r>
              <a:rPr lang="en-US" err="1"/>
              <a:t>Helemaal</a:t>
            </a:r>
            <a:r>
              <a:rPr lang="en-US"/>
              <a:t> </a:t>
            </a:r>
            <a:r>
              <a:rPr lang="en-US" err="1"/>
              <a:t>mee</a:t>
            </a:r>
            <a:r>
              <a:rPr lang="en-US"/>
              <a:t> </a:t>
            </a:r>
            <a:r>
              <a:rPr lang="en-US" err="1"/>
              <a:t>oneens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0610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Door breed </a:t>
            </a:r>
            <a:r>
              <a:rPr lang="en-US" err="1"/>
              <a:t>vertegenwoordigd</a:t>
            </a:r>
            <a:r>
              <a:rPr lang="en-US"/>
              <a:t> te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we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compleet</a:t>
            </a:r>
            <a:r>
              <a:rPr lang="en-US"/>
              <a:t> </a:t>
            </a:r>
            <a:r>
              <a:rPr lang="en-US" err="1"/>
              <a:t>overzicht</a:t>
            </a:r>
            <a:r>
              <a:rPr lang="en-US"/>
              <a:t> van de </a:t>
            </a:r>
            <a:r>
              <a:rPr lang="en-US" err="1"/>
              <a:t>keten</a:t>
            </a:r>
            <a:r>
              <a:rPr lang="en-US"/>
              <a:t>.</a:t>
            </a:r>
          </a:p>
          <a:p>
            <a:r>
              <a:rPr lang="en-US"/>
              <a:t>Ja</a:t>
            </a:r>
          </a:p>
          <a:p>
            <a:r>
              <a:rPr lang="en-US"/>
              <a:t>Nee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75DC02-9770-43E5-8E82-C6902E2ACAB8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85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10C92-1DF9-4D80-87FA-DDF6D2EDE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A7E228-603A-489F-94F2-08533B348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8EA39F-8221-4F0F-B92C-241B18A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7C69FA-6404-4D8B-B5FA-6FD73E24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1BBB48-6AB8-4F81-9A3F-4382B96B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895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6D021-EE06-4726-95C0-A2E162519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39546B-F943-40DD-96F8-C993FA4F8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36400A-0B9B-4EBB-B595-9CD790F2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524885-0B4C-493C-B3D9-087E68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1A663F-C615-4B02-AB5E-1568EDB7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483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D33B3A9-F982-4C6C-9698-538EC747A9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FF474E-138A-4B83-8299-C2A59DB13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4034C8-D2FF-4EBF-AC2F-04369F1A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31B5A-0BB8-4E65-A41A-198EAE375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8C7012-4A41-4E3F-87CD-B9521D14E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5047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BD70B-3754-4690-8F21-FCF2F534E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C937E4-00D0-414E-84D3-EDBC3F627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C6F0A2-B00B-4C31-9634-D2A175C6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E1E18-F824-4011-9F21-B421DF33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3B394E-D490-4CCC-B289-B2FCF03E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52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E1B96-48DD-4C4F-924A-35A1BC5E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094199-C454-402F-98D6-F6E6558D2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267520-9F23-473F-8744-9C86D511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212A0-3762-4CCD-A0B8-27F5178E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A64120-6E29-4B2C-A35F-333395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76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B3A3F-34D7-4062-8F74-A7B48561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07CE74-8DD3-4A79-9490-BF94A7D1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5DF1AF-1779-4DD0-903A-151AF624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D86CEB-D44F-4E6B-B21C-36F63728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F7CA91-98FB-4A03-9F80-6EEB17FB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09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669DD-2C08-4963-8F92-6F88B76F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6233BD-FEC7-4347-AC65-B3A971030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CE7F456-9F46-4220-A2C4-F823441A5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DD31AB-56EC-4BCC-8AAE-68766C64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54C088-F452-4556-B91A-67C04CFA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1AD82B-849A-4AEF-BF62-8E1BB268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761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0279F-741C-4AE9-A5DC-052DAEDA0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B221EA-70B5-4B90-97E4-594FCD181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E9526E-9FE6-4CC9-8DA7-47F6F1ACD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C28B656-13B4-4830-8F6E-A76E179B9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DCE9908-523B-44B8-83A7-3E8748C4A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CFCEE9D-16CA-4746-9BF4-9AD017C5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90C0D0C-3807-4C97-9CBF-4896ADC7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B0F145B-8A8B-4A00-B74D-31C0B4B4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409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12AF8-9700-4FBA-86C1-60EDE675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122E72B-C848-4739-AEE8-81D54478A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3A1056-1CFB-457F-8BAB-07E23A99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C305AC1-6BFB-46E5-AC32-B6D50A9F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535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4355F19-A817-4E31-BD9F-DC776388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C028B61-9301-489B-A527-AF7CDED9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A6FD46-BCEE-4114-95A0-10BA1FC2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765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F42E0-E546-4696-AC86-F72F063B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8E6E22-5357-4186-B4AD-202A74224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6D8594-D4EE-4CC8-8928-F984372FC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5E27F8C-3259-438A-B036-5F86D0CE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0F934E-70EE-4467-8C67-CA30A945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3B82FA-B8D5-432B-891E-063E9DD7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49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F6505-5ED2-40BF-8F6C-EDB048A4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4FDC37-A1C1-4828-B546-00FF5D60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9DC6ED-C3B7-45F5-B0A9-B396FB73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E6CED0-ABB1-4A74-A5FF-872E90E2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46665E-5E87-468B-B368-E886B365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42707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6FCB2-D57A-44FF-8B3B-6815B4975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7B7E59D-F6F2-4DDA-A356-27314BCE8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9FBE6A2-3CA4-4CF6-8411-692C8799B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D114F4-F0BB-4229-93B4-B917A925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D0BABD-4A75-4CA4-AE2A-2A5108B5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7D953B-5DC3-4370-9E8D-B5B13699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595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63CE1-F3A9-4BCF-AD77-37C246B8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516DC6-B1F8-4C43-9050-FE7AA6383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6E99B9-0F19-4A4A-9DE4-EC0E6128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F57B66-9208-4B49-9B37-3B08719F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2ED62B-C81F-4C23-A62B-26B91268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1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DBC6408-2B77-45CF-8BBD-4EFE6CDCF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EA2CA5-1B7E-4EDF-B7FD-4FFFDA339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3B1603-A0DF-4F8B-BE3C-F4E35DB0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88B056-717D-49E1-820A-B3D15ADD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ECE39B-8A65-4A6D-A2BE-C257E994B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5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F6E35-8580-41A7-B414-C1334592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A17413-16D7-4247-AAE2-7C719331D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596476-8A57-494A-957E-C3E0C8C9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92373B-1E15-43F0-9794-668DEDEC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5AC54B-FA90-49AF-824F-B83FAB2E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2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B3251-CD3B-4BD5-B00F-63703847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331168-2702-411D-B642-4A967C27F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C850B86-BD13-4148-AA8C-AB7FE1F62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AA4E4C-4E53-463D-94CE-C677B984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E93C53-02E1-4A9D-85FB-4A1FF19C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E686AA-E92F-4209-8A2D-072D0D5C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1917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3712C-2984-40DB-A3B0-92D90905F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FDC17D-5F09-4EFA-8459-823CE5A60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473FC9-5539-46D0-B274-6BBE0B936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0B7DAB3-7819-4E5C-9F45-8776303C8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48DBD17-BAE4-4EB0-872D-4A858E866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0B41D18-3AA2-4756-BE1D-DCA314F1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8BC90B-CA4A-4710-A051-340302EA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2D1D8AC-8A35-4F33-85D6-8EB5BC5C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659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3EA90-0548-416E-BD88-45DDA174E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6271AF0-37E7-4A2D-BFA8-6E13BA6E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0FE40C-D50D-4639-8995-3F4F0173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BD508F-5294-49FE-A0DE-7D33C165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1293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22FC88-AAF6-4CB2-BF00-7888CE9B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D74962-92AF-478B-A35A-96E0D0F0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0FAD7D-7CC4-4005-82DB-AB508C39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8436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8A830-DDA8-4977-AF66-9E0A45FC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679D1F-9E41-43B0-887D-F215B10CF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DC971E0-03BF-4473-B0B7-1B0721FC0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CFDCC8-8C8A-4AAF-8BA6-5098739F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8C284C-AD8D-45A8-B2DE-00C92605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D05C68-23B0-4F8C-9817-EDA79EDF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8388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AE0BA-7B65-4CBE-B635-4571B5A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98F983D-A9FC-4F3E-B62D-927BF396E2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49875F4-394F-4B02-A00F-5C3192503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7F7199-7B39-47D9-833E-F0588A06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ID4096"/>
              <a:t>09 April 2020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11484A-D6C2-476C-81EE-9B061482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329618-0970-4F48-B7BB-D27D3DCD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389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C4E4EDF-E71F-4E06-AC0C-F855F6F3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LID4096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295988-7653-493D-809B-2A292012A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LID4096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09F4C0-97F0-499C-A6DA-E1136A14A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ID4096"/>
              <a:t>09 April 2020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6A6429-48E9-49FB-96C3-C80AA072A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CA0D98-9256-4314-BFAD-5EB0AB21A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DBCB-F06D-4A97-8BAA-7544EEFB8551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000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1E4D8C-12CA-4EE4-A14B-184D1B987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40E190-72D1-477F-AE70-00BA45C59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49968A-99ED-498F-B36B-CD6B50511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C858-9B9C-4ED2-8494-12E7310FB029}" type="datetimeFigureOut">
              <a:rPr lang="nl-NL" smtClean="0"/>
              <a:t>19-6-2020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130A55-ED75-435C-ADD1-8E97C039E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7D6A66-EF2F-449D-A8AF-4C9BCD567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CBE4-B3EB-4133-9AFB-8A5F7D9F90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94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youngwatt@ovlnl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comments" Target="../comments/commen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45C49CF2-F4BA-42AA-8733-2576116701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644" y="985835"/>
            <a:ext cx="4423070" cy="427589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61387218-6B4E-47E3-B8E5-176F185953EF}"/>
              </a:ext>
            </a:extLst>
          </p:cNvPr>
          <p:cNvSpPr txBox="1"/>
          <p:nvPr/>
        </p:nvSpPr>
        <p:spPr>
          <a:xfrm>
            <a:off x="4459816" y="-44535"/>
            <a:ext cx="2881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Welkom</a:t>
            </a:r>
            <a:endParaRPr lang="LID4096" sz="5400"/>
          </a:p>
        </p:txBody>
      </p:sp>
      <p:sp>
        <p:nvSpPr>
          <p:cNvPr id="9" name="Tijdelijke aanduiding voor datum 8">
            <a:extLst>
              <a:ext uri="{FF2B5EF4-FFF2-40B4-BE49-F238E27FC236}">
                <a16:creationId xmlns:a16="http://schemas.microsoft.com/office/drawing/2014/main" id="{AA25984B-5CC6-4A2E-89E4-59A2989E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18-6-2020</a:t>
            </a:r>
            <a:endParaRPr lang="LID4096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AB8B2093-5189-4201-A434-A614D8F1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7DBCB-F06D-4A97-8BAA-7544EEFB8551}" type="slidenum">
              <a:rPr lang="LID4096" smtClean="0"/>
              <a:t>1</a:t>
            </a:fld>
            <a:endParaRPr lang="LID4096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BD20A92-828D-4293-908F-5B08D02A1671}"/>
              </a:ext>
            </a:extLst>
          </p:cNvPr>
          <p:cNvSpPr txBox="1"/>
          <p:nvPr/>
        </p:nvSpPr>
        <p:spPr>
          <a:xfrm>
            <a:off x="2368043" y="5431675"/>
            <a:ext cx="6624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/>
              <a:t>Verdwaald</a:t>
            </a:r>
            <a:r>
              <a:rPr lang="en-US" sz="3200"/>
              <a:t> op de </a:t>
            </a:r>
            <a:r>
              <a:rPr lang="en-US" sz="3200" err="1"/>
              <a:t>weg</a:t>
            </a:r>
            <a:r>
              <a:rPr lang="en-US" sz="3200"/>
              <a:t> </a:t>
            </a:r>
            <a:r>
              <a:rPr lang="en-US" sz="3200" err="1"/>
              <a:t>naar</a:t>
            </a:r>
            <a:r>
              <a:rPr lang="en-US" sz="3200"/>
              <a:t> </a:t>
            </a:r>
            <a:r>
              <a:rPr lang="en-US" sz="3200" err="1"/>
              <a:t>innovatie</a:t>
            </a:r>
            <a:r>
              <a:rPr lang="en-US" sz="3200"/>
              <a:t>! 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36862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889981" y="1531938"/>
            <a:ext cx="85048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‘LED verlichting is al genoeg innovatie op dit moment’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9C7D686-CE79-4A00-8C08-6F3618A92662}"/>
              </a:ext>
            </a:extLst>
          </p:cNvPr>
          <p:cNvSpPr/>
          <p:nvPr/>
        </p:nvSpPr>
        <p:spPr>
          <a:xfrm>
            <a:off x="889981" y="3627748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Eens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Neutraal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Oneens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F27609E-1C1B-4546-8F66-408A4403BAA5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CB2CD84-299C-4E02-9581-9DDFB00A44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728" y="4237580"/>
            <a:ext cx="5504672" cy="231561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A878765-B5D4-4994-929D-F35210CE8749}"/>
              </a:ext>
            </a:extLst>
          </p:cNvPr>
          <p:cNvSpPr txBox="1"/>
          <p:nvPr/>
        </p:nvSpPr>
        <p:spPr>
          <a:xfrm>
            <a:off x="3545086" y="3667791"/>
            <a:ext cx="271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739749" y="1325918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Is innovatie in onze branche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Pro-actief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of </a:t>
            </a:r>
            <a:r>
              <a:rPr kumimoji="0" lang="nl-NL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Re-actief</a:t>
            </a: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?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6FA26FE-9B23-4D06-8C0B-632EE280669E}"/>
              </a:ext>
            </a:extLst>
          </p:cNvPr>
          <p:cNvSpPr/>
          <p:nvPr/>
        </p:nvSpPr>
        <p:spPr>
          <a:xfrm>
            <a:off x="771358" y="3827955"/>
            <a:ext cx="6096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 err="1">
                <a:solidFill>
                  <a:prstClr val="black"/>
                </a:solidFill>
              </a:rPr>
              <a:t>Pro-actief</a:t>
            </a:r>
            <a:endParaRPr lang="nl-NL" sz="2400" dirty="0">
              <a:solidFill>
                <a:prstClr val="black"/>
              </a:solidFill>
            </a:endParaRP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 err="1">
                <a:solidFill>
                  <a:prstClr val="black"/>
                </a:solidFill>
              </a:rPr>
              <a:t>Re-actief</a:t>
            </a:r>
            <a:endParaRPr lang="nl-NL" sz="2400" dirty="0">
              <a:solidFill>
                <a:prstClr val="black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C674BA6-C07E-42B6-BD32-9A8C61960D15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B4B66FBC-88C0-450A-8835-E62E808205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841" y="4000499"/>
            <a:ext cx="5811611" cy="258113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94729C8-1E66-4E90-935A-C36528E2F007}"/>
              </a:ext>
            </a:extLst>
          </p:cNvPr>
          <p:cNvSpPr txBox="1"/>
          <p:nvPr/>
        </p:nvSpPr>
        <p:spPr>
          <a:xfrm>
            <a:off x="3554963" y="3293706"/>
            <a:ext cx="2425959" cy="382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0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500054" y="1325918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nl-NL" sz="4200" dirty="0" err="1">
                <a:solidFill>
                  <a:prstClr val="black"/>
                </a:solidFill>
              </a:rPr>
              <a:t>LaaS</a:t>
            </a:r>
            <a:r>
              <a:rPr lang="nl-NL" sz="4200" dirty="0">
                <a:solidFill>
                  <a:prstClr val="black"/>
                </a:solidFill>
              </a:rPr>
              <a:t> (Light as a Service) wordt de toekomst van de openbare verlichting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95D31F72-CD48-484C-A1AA-0816C1F3C80D}"/>
              </a:ext>
            </a:extLst>
          </p:cNvPr>
          <p:cNvSpPr/>
          <p:nvPr/>
        </p:nvSpPr>
        <p:spPr>
          <a:xfrm>
            <a:off x="500054" y="3661755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Eens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Neutraal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Oneens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1114E77-488D-4A5D-B935-6E97A23ABD6C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1A8263B-3C45-452D-A23F-55AD93BF36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419" y="4000499"/>
            <a:ext cx="4781162" cy="2554087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C876D98-9FE6-4A7B-99B9-38FF779F35B5}"/>
              </a:ext>
            </a:extLst>
          </p:cNvPr>
          <p:cNvSpPr txBox="1"/>
          <p:nvPr/>
        </p:nvSpPr>
        <p:spPr>
          <a:xfrm>
            <a:off x="3694921" y="3428999"/>
            <a:ext cx="2276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8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 Light" panose="020F0302020204030204"/>
              </a:rPr>
              <a:t>Open </a:t>
            </a:r>
            <a:r>
              <a:rPr lang="en-US" sz="3200" dirty="0" err="1">
                <a:solidFill>
                  <a:prstClr val="black"/>
                </a:solidFill>
                <a:latin typeface="Calibri Light" panose="020F0302020204030204"/>
              </a:rPr>
              <a:t>vraag</a:t>
            </a:r>
            <a:r>
              <a:rPr lang="en-US" sz="3200" dirty="0">
                <a:solidFill>
                  <a:prstClr val="black"/>
                </a:solidFill>
                <a:latin typeface="Calibri Light" panose="020F0302020204030204"/>
              </a:rPr>
              <a:t>: in de Chat of via Videocall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607404" y="2375523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Wat zijn de grootste obstakels bij nieuwe dingen doen?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72A6DBC-34E2-4FAD-A0BC-FD73E4898576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F33EB42-0122-453B-9081-9B9B66FA86FD}"/>
              </a:ext>
            </a:extLst>
          </p:cNvPr>
          <p:cNvSpPr txBox="1"/>
          <p:nvPr/>
        </p:nvSpPr>
        <p:spPr>
          <a:xfrm>
            <a:off x="821094" y="4320073"/>
            <a:ext cx="5775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>
                <a:solidFill>
                  <a:srgbClr val="FF0000"/>
                </a:solidFill>
              </a:rPr>
              <a:t>Enkele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antwoorden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nl-NL" dirty="0">
                <a:solidFill>
                  <a:srgbClr val="FF0000"/>
                </a:solidFill>
              </a:rPr>
              <a:t>Budgetten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FF0000"/>
                </a:solidFill>
              </a:rPr>
              <a:t>Restricties door afdelingsoverschrijding binnen overheidsafdelingen</a:t>
            </a: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FF0000"/>
                </a:solidFill>
              </a:rPr>
              <a:t>Hoog afbreukrisico op investering voor Innovatie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653752" y="1167663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Innovatie is (bijna) niet mogelijk door de manier van aanbesteden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C6C7099-7C4D-404A-A841-E370E223A22A}"/>
              </a:ext>
            </a:extLst>
          </p:cNvPr>
          <p:cNvSpPr/>
          <p:nvPr/>
        </p:nvSpPr>
        <p:spPr>
          <a:xfrm>
            <a:off x="653752" y="3578231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Eens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Neutraal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Oneens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112E7E4-E201-4B82-8C2A-4B45C37F6C32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53B2796-EBD9-4ACA-A023-2E1117FE4A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1202" y="4364775"/>
            <a:ext cx="4658114" cy="20626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C6D4A05-3532-41BE-A464-F01D3E68F61E}"/>
              </a:ext>
            </a:extLst>
          </p:cNvPr>
          <p:cNvSpPr txBox="1"/>
          <p:nvPr/>
        </p:nvSpPr>
        <p:spPr>
          <a:xfrm>
            <a:off x="3853543" y="3767600"/>
            <a:ext cx="214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73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739749" y="144145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Nieuwe ontwikkelingen zijn vaak te ingewikkeld (uitgelegd)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1480CEA-C66F-4FCF-BC81-8842096BF89D}"/>
              </a:ext>
            </a:extLst>
          </p:cNvPr>
          <p:cNvSpPr/>
          <p:nvPr/>
        </p:nvSpPr>
        <p:spPr>
          <a:xfrm>
            <a:off x="739749" y="3792538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Eens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Neutraal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Oneens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1B85896-AB19-445B-9955-63E70989E733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606F8D4-32E8-4141-9186-30725FA47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4250" y="4375688"/>
            <a:ext cx="5491150" cy="2081719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54AAE94-1B87-4833-AB8B-3C85934E5694}"/>
              </a:ext>
            </a:extLst>
          </p:cNvPr>
          <p:cNvSpPr txBox="1"/>
          <p:nvPr/>
        </p:nvSpPr>
        <p:spPr>
          <a:xfrm>
            <a:off x="3518776" y="3792538"/>
            <a:ext cx="4917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 (</a:t>
            </a:r>
            <a:r>
              <a:rPr lang="en-US" dirty="0" err="1">
                <a:solidFill>
                  <a:srgbClr val="FF0000"/>
                </a:solidFill>
              </a:rPr>
              <a:t>vanwege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tijd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volledig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89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Dankjulliewel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!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392703" y="2533429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prstClr val="black"/>
                </a:solidFill>
                <a:latin typeface="Calibri Light" panose="020F0302020204030204"/>
              </a:rPr>
              <a:t>T</a:t>
            </a:r>
            <a:r>
              <a:rPr lang="nl-NL" err="1">
                <a:solidFill>
                  <a:prstClr val="black"/>
                </a:solidFill>
                <a:latin typeface="Calibri Light" panose="020F0302020204030204"/>
              </a:rPr>
              <a:t>ips</a:t>
            </a:r>
            <a:r>
              <a:rPr lang="nl-NL">
                <a:solidFill>
                  <a:prstClr val="black"/>
                </a:solidFill>
                <a:latin typeface="Calibri Light" panose="020F0302020204030204"/>
              </a:rPr>
              <a:t> &amp; Tricks voor Young Watt(s)?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>
              <a:solidFill>
                <a:prstClr val="black"/>
              </a:solidFill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Wat voor tips </a:t>
            </a:r>
            <a:r>
              <a:rPr lang="nl-NL" sz="2000">
                <a:solidFill>
                  <a:prstClr val="black"/>
                </a:solidFill>
                <a:latin typeface="Calibri Light" panose="020F0302020204030204"/>
              </a:rPr>
              <a:t>hebben jullie voor nieuwe professionals in de OVL branche?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000">
                <a:solidFill>
                  <a:prstClr val="black"/>
                </a:solidFill>
                <a:latin typeface="Calibri Light" panose="020F0302020204030204"/>
              </a:rPr>
              <a:t>Waar zien jullie kansen voor ons?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761F91F-14E9-4F30-B5F9-42D6DFFBCAE9}"/>
              </a:ext>
            </a:extLst>
          </p:cNvPr>
          <p:cNvSpPr txBox="1"/>
          <p:nvPr/>
        </p:nvSpPr>
        <p:spPr>
          <a:xfrm>
            <a:off x="559837" y="4590661"/>
            <a:ext cx="5439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>
                <a:solidFill>
                  <a:srgbClr val="FF0000"/>
                </a:solidFill>
              </a:rPr>
              <a:t>Tip: Laat je </a:t>
            </a:r>
            <a:r>
              <a:rPr lang="en-US" dirty="0" err="1">
                <a:solidFill>
                  <a:srgbClr val="FF0000"/>
                </a:solidFill>
              </a:rPr>
              <a:t>niet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ontmoedigen</a:t>
            </a:r>
            <a:r>
              <a:rPr lang="en-US" dirty="0">
                <a:solidFill>
                  <a:srgbClr val="FF0000"/>
                </a:solidFill>
              </a:rPr>
              <a:t> door het </a:t>
            </a:r>
            <a:r>
              <a:rPr lang="en-US" dirty="0" err="1">
                <a:solidFill>
                  <a:srgbClr val="FF0000"/>
                </a:solidFill>
              </a:rPr>
              <a:t>conservatieve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karakter</a:t>
            </a:r>
            <a:r>
              <a:rPr lang="en-US" dirty="0">
                <a:solidFill>
                  <a:srgbClr val="FF0000"/>
                </a:solidFill>
              </a:rPr>
              <a:t> van (</a:t>
            </a:r>
            <a:r>
              <a:rPr lang="en-US" dirty="0" err="1">
                <a:solidFill>
                  <a:srgbClr val="FF0000"/>
                </a:solidFill>
              </a:rPr>
              <a:t>een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deel</a:t>
            </a:r>
            <a:r>
              <a:rPr lang="en-US" dirty="0">
                <a:solidFill>
                  <a:srgbClr val="FF0000"/>
                </a:solidFill>
              </a:rPr>
              <a:t>) van de </a:t>
            </a:r>
            <a:r>
              <a:rPr lang="en-US" dirty="0" err="1">
                <a:solidFill>
                  <a:srgbClr val="FF0000"/>
                </a:solidFill>
              </a:rPr>
              <a:t>branche</a:t>
            </a:r>
            <a:r>
              <a:rPr lang="en-US" dirty="0">
                <a:solidFill>
                  <a:srgbClr val="FF0000"/>
                </a:solidFill>
              </a:rPr>
              <a:t>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5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We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zoeken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nog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Leden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312804" y="1983013"/>
            <a:ext cx="9002086" cy="3583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Ben je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tussen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 de 16-30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jaar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en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 ben je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werkzaam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 of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heb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 je interesse in de OVL </a:t>
            </a:r>
            <a:r>
              <a:rPr lang="en-US" sz="3200" err="1">
                <a:solidFill>
                  <a:prstClr val="black"/>
                </a:solidFill>
                <a:latin typeface="Calibri Light" panose="020F0302020204030204"/>
              </a:rPr>
              <a:t>branche</a:t>
            </a: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Sluit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je dan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aan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en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denk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mee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hlinkClick r:id="rId4"/>
              </a:rPr>
              <a:t>youngwatt@ovlnl.nl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>
                <a:solidFill>
                  <a:prstClr val="black"/>
                </a:solidFill>
                <a:latin typeface="Calibri Light" panose="020F0302020204030204"/>
              </a:rPr>
              <a:t>Of heb je veel ervaring en wil je dit delen met de collega’s van de (nabije) toekomst?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200">
                <a:solidFill>
                  <a:prstClr val="black"/>
                </a:solidFill>
                <a:latin typeface="Calibri Light" panose="020F0302020204030204"/>
              </a:rPr>
              <a:t>Wij zoeken ook nog coaches en Elevators!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77FE051-4ADB-458B-804D-41703D96D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0133" y="2358913"/>
            <a:ext cx="1478186" cy="142899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77D8E1D-3D16-49C1-9126-7DC67A60D1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8239" y="5317813"/>
            <a:ext cx="1415427" cy="135821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10A9D48A-5B03-4499-A202-9E50CDDA1D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8425" y="5317813"/>
            <a:ext cx="1410642" cy="135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4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pic>
        <p:nvPicPr>
          <p:cNvPr id="1026" name="Picture 2" descr="Wie verdwaald - Tegel + Spreuk | TegelSpreuken.nl">
            <a:extLst>
              <a:ext uri="{FF2B5EF4-FFF2-40B4-BE49-F238E27FC236}">
                <a16:creationId xmlns:a16="http://schemas.microsoft.com/office/drawing/2014/main" id="{9F69C14B-46AC-4601-B826-854A3973C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38" y="767391"/>
            <a:ext cx="5112915" cy="511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68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Watt is Young Watt?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3A46BA7-3120-4B2E-A4CC-A9D008DF1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831" y="3902528"/>
            <a:ext cx="2956370" cy="285799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A3293B8-A492-40E2-B6E7-0A99B9644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688" y="3226813"/>
            <a:ext cx="1612555" cy="154737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6D93075-5C2E-4B9E-A16A-DEC9614D3E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30017" y="3226813"/>
            <a:ext cx="1693635" cy="1630686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209C2A0-CD49-4F54-B390-1DF4DB66A1E9}"/>
              </a:ext>
            </a:extLst>
          </p:cNvPr>
          <p:cNvSpPr/>
          <p:nvPr/>
        </p:nvSpPr>
        <p:spPr>
          <a:xfrm>
            <a:off x="392703" y="1652071"/>
            <a:ext cx="9002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i="1">
                <a:solidFill>
                  <a:srgbClr val="6E6E6E"/>
                </a:solidFill>
                <a:latin typeface="lato"/>
              </a:rPr>
              <a:t>Doel</a:t>
            </a:r>
          </a:p>
          <a:p>
            <a:r>
              <a:rPr lang="nl-NL">
                <a:solidFill>
                  <a:srgbClr val="6E6E6E"/>
                </a:solidFill>
                <a:latin typeface="lato"/>
              </a:rPr>
              <a:t>‘Jonge mensen meer betrekken en actief deel laten nemen in de openbare verlichting branche zowel met ideeën als in uitvoering.’</a:t>
            </a:r>
            <a:endParaRPr lang="LID4096"/>
          </a:p>
        </p:txBody>
      </p:sp>
      <p:pic>
        <p:nvPicPr>
          <p:cNvPr id="11" name="Picture 6" descr="Klaar voor hoger onderwijs?">
            <a:extLst>
              <a:ext uri="{FF2B5EF4-FFF2-40B4-BE49-F238E27FC236}">
                <a16:creationId xmlns:a16="http://schemas.microsoft.com/office/drawing/2014/main" id="{253ECA54-DBA8-49C3-8C0C-C850CB6C3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299" y="5594970"/>
            <a:ext cx="3554476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76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B6D638F8-03C3-4FC7-9DDF-95818B3C0DA0}"/>
              </a:ext>
            </a:extLst>
          </p:cNvPr>
          <p:cNvSpPr/>
          <p:nvPr/>
        </p:nvSpPr>
        <p:spPr>
          <a:xfrm>
            <a:off x="272226" y="3380341"/>
            <a:ext cx="87755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+mj-lt"/>
              </a:rPr>
              <a:t>Instructies</a:t>
            </a:r>
            <a:r>
              <a:rPr lang="en-US" sz="36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+mj-lt"/>
              </a:rPr>
              <a:t>AhaSlides</a:t>
            </a:r>
            <a:endParaRPr lang="nl-NL" sz="3600" b="1" dirty="0">
              <a:solidFill>
                <a:prstClr val="black"/>
              </a:solidFill>
              <a:latin typeface="+mj-lt"/>
            </a:endParaRPr>
          </a:p>
          <a:p>
            <a:r>
              <a:rPr lang="nl-NL" sz="3600" dirty="0">
                <a:latin typeface="+mj-lt"/>
              </a:rPr>
              <a:t>Ga naar de link op je smartphone of nieuw internet venster:</a:t>
            </a:r>
          </a:p>
          <a:p>
            <a:endParaRPr lang="nl-NL" sz="3600" dirty="0"/>
          </a:p>
          <a:p>
            <a:r>
              <a:rPr lang="nl-NL" sz="4800" dirty="0"/>
              <a:t>https://ahaslides.com/8AF02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C96C122-4754-457F-A307-9ABE0363BE8C}"/>
              </a:ext>
            </a:extLst>
          </p:cNvPr>
          <p:cNvSpPr txBox="1">
            <a:spLocks/>
          </p:cNvSpPr>
          <p:nvPr/>
        </p:nvSpPr>
        <p:spPr>
          <a:xfrm>
            <a:off x="412663" y="855295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Stem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</a:rPr>
              <a:t>en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</a:rPr>
              <a:t>praat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 Light" panose="020F0302020204030204"/>
              </a:rPr>
              <a:t>mee</a:t>
            </a:r>
            <a:r>
              <a:rPr lang="en-US" dirty="0">
                <a:solidFill>
                  <a:prstClr val="black"/>
                </a:solidFill>
                <a:latin typeface="Calibri Light" panose="020F0302020204030204"/>
              </a:rPr>
              <a:t>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E240697-3AFF-4166-B1E7-53B0BC759F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149" y="412142"/>
            <a:ext cx="1732332" cy="3140816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591A9941-C411-4457-8E9B-1713066B6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5569" y="2094514"/>
            <a:ext cx="972428" cy="84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5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ek 12">
            <a:extLst>
              <a:ext uri="{FF2B5EF4-FFF2-40B4-BE49-F238E27FC236}">
                <a16:creationId xmlns:a16="http://schemas.microsoft.com/office/drawing/2014/main" id="{54D9B1DC-8927-4026-B5A2-8710221D6734}"/>
              </a:ext>
            </a:extLst>
          </p:cNvPr>
          <p:cNvGraphicFramePr>
            <a:graphicFrameLocks/>
          </p:cNvGraphicFramePr>
          <p:nvPr/>
        </p:nvGraphicFramePr>
        <p:xfrm>
          <a:off x="555585" y="1562582"/>
          <a:ext cx="9144000" cy="529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Verwachtingen Young Watt</a:t>
            </a:r>
          </a:p>
        </p:txBody>
      </p:sp>
    </p:spTree>
    <p:extLst>
      <p:ext uri="{BB962C8B-B14F-4D97-AF65-F5344CB8AC3E}">
        <p14:creationId xmlns:p14="http://schemas.microsoft.com/office/powerpoint/2010/main" val="295417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Diversiteit van Young Watt 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C9BAB6C-0AF4-4A05-AD7E-3020EA47CA30}"/>
              </a:ext>
            </a:extLst>
          </p:cNvPr>
          <p:cNvSpPr txBox="1"/>
          <p:nvPr/>
        </p:nvSpPr>
        <p:spPr>
          <a:xfrm>
            <a:off x="6678535" y="4363716"/>
            <a:ext cx="3779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Hoe zit </a:t>
            </a:r>
            <a:r>
              <a:rPr lang="en-US" sz="2800" err="1"/>
              <a:t>dat</a:t>
            </a:r>
            <a:r>
              <a:rPr lang="en-US" sz="2800"/>
              <a:t> in </a:t>
            </a:r>
            <a:r>
              <a:rPr lang="en-US" sz="2800" err="1"/>
              <a:t>deze</a:t>
            </a:r>
            <a:r>
              <a:rPr lang="en-US" sz="2800"/>
              <a:t> </a:t>
            </a:r>
            <a:r>
              <a:rPr lang="en-US" sz="2800" err="1"/>
              <a:t>Sessie</a:t>
            </a:r>
            <a:r>
              <a:rPr lang="en-US" sz="2800"/>
              <a:t>?</a:t>
            </a:r>
            <a:endParaRPr lang="nl-NL" sz="28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4A5E01B-8415-493B-8912-DDFB63B58D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157" y="2501531"/>
            <a:ext cx="6127011" cy="35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56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>
                <a:solidFill>
                  <a:prstClr val="black"/>
                </a:solidFill>
                <a:latin typeface="Calibri Light" panose="020F0302020204030204"/>
              </a:rPr>
              <a:t>H</a:t>
            </a:r>
            <a:r>
              <a:rPr lang="nl-NL" sz="3200">
                <a:solidFill>
                  <a:prstClr val="black"/>
                </a:solidFill>
                <a:latin typeface="Calibri Light" panose="020F0302020204030204"/>
              </a:rPr>
              <a:t>oe is de diversiteit qua overheid/marktpartijen?</a:t>
            </a:r>
            <a:endParaRPr kumimoji="0" lang="nl-NL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279671" y="1646973"/>
            <a:ext cx="9002086" cy="3244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DC5D5E-F1E2-4E16-BF4C-8AF6E8B33885}"/>
              </a:ext>
            </a:extLst>
          </p:cNvPr>
          <p:cNvSpPr txBox="1"/>
          <p:nvPr/>
        </p:nvSpPr>
        <p:spPr>
          <a:xfrm>
            <a:off x="460684" y="1725604"/>
            <a:ext cx="7768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In </a:t>
            </a:r>
            <a:r>
              <a:rPr lang="en-US" sz="4000" err="1"/>
              <a:t>deze</a:t>
            </a:r>
            <a:r>
              <a:rPr lang="en-US" sz="4000"/>
              <a:t> </a:t>
            </a:r>
            <a:r>
              <a:rPr lang="en-US" sz="4000" err="1"/>
              <a:t>Sessie</a:t>
            </a:r>
            <a:r>
              <a:rPr lang="en-US" sz="4000"/>
              <a:t>?!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D6712039-2271-4950-AA3B-9A394FEEF831}"/>
              </a:ext>
            </a:extLst>
          </p:cNvPr>
          <p:cNvSpPr/>
          <p:nvPr/>
        </p:nvSpPr>
        <p:spPr>
          <a:xfrm>
            <a:off x="440989" y="2640942"/>
            <a:ext cx="3795109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Overheid (gemeente/ provincie/ RWS)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Aannemer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Leverancier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Adviesbureau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Ingenieursbureau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Smart/data/</a:t>
            </a:r>
            <a:r>
              <a:rPr lang="nl-NL" sz="1400" dirty="0" err="1">
                <a:solidFill>
                  <a:prstClr val="black"/>
                </a:solidFill>
              </a:rPr>
              <a:t>tech</a:t>
            </a:r>
            <a:r>
              <a:rPr lang="nl-NL" sz="1400" dirty="0">
                <a:solidFill>
                  <a:prstClr val="black"/>
                </a:solidFill>
              </a:rPr>
              <a:t> bedrijf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Student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1400" dirty="0">
                <a:solidFill>
                  <a:prstClr val="black"/>
                </a:solidFill>
              </a:rPr>
              <a:t>Anders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9F1C929-CDF1-4B9D-906F-78784FBF892D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24AE964-A8F5-40D6-B36E-7C7693A41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6486" y="3427459"/>
            <a:ext cx="5401258" cy="309297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C0ECDEB-0887-47AF-9F00-F0FA39B129E9}"/>
              </a:ext>
            </a:extLst>
          </p:cNvPr>
          <p:cNvSpPr txBox="1"/>
          <p:nvPr/>
        </p:nvSpPr>
        <p:spPr>
          <a:xfrm>
            <a:off x="4414356" y="3035341"/>
            <a:ext cx="241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7E5F190C-4AE9-483C-9FF4-3D91AB2F7287}"/>
              </a:ext>
            </a:extLst>
          </p:cNvPr>
          <p:cNvSpPr txBox="1">
            <a:spLocks/>
          </p:cNvSpPr>
          <p:nvPr/>
        </p:nvSpPr>
        <p:spPr>
          <a:xfrm>
            <a:off x="392703" y="32141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Hoe zit het in deze digitale zaal?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219202" y="1927160"/>
            <a:ext cx="900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Hoe oud bent u?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9184FDE-3CF5-41E4-ABAC-DDDBBAE63773}"/>
              </a:ext>
            </a:extLst>
          </p:cNvPr>
          <p:cNvSpPr txBox="1"/>
          <p:nvPr/>
        </p:nvSpPr>
        <p:spPr>
          <a:xfrm>
            <a:off x="392703" y="1570170"/>
            <a:ext cx="350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Gemiddelde</a:t>
            </a:r>
            <a:r>
              <a:rPr lang="en-US"/>
              <a:t> </a:t>
            </a:r>
            <a:r>
              <a:rPr lang="en-US" err="1"/>
              <a:t>leeftijd</a:t>
            </a:r>
            <a:r>
              <a:rPr lang="en-US"/>
              <a:t> Young Watt:</a:t>
            </a:r>
          </a:p>
          <a:p>
            <a:r>
              <a:rPr lang="en-US"/>
              <a:t>26 </a:t>
            </a:r>
            <a:r>
              <a:rPr lang="en-US" err="1"/>
              <a:t>jaar</a:t>
            </a:r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6B9C113-B770-48CC-8636-9C239CD7E715}"/>
              </a:ext>
            </a:extLst>
          </p:cNvPr>
          <p:cNvSpPr/>
          <p:nvPr/>
        </p:nvSpPr>
        <p:spPr>
          <a:xfrm>
            <a:off x="219202" y="3921973"/>
            <a:ext cx="14592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A.) 16-20</a:t>
            </a:r>
          </a:p>
          <a:p>
            <a:r>
              <a:rPr lang="en-US" sz="2400" dirty="0"/>
              <a:t>B.) 21-30</a:t>
            </a:r>
          </a:p>
          <a:p>
            <a:r>
              <a:rPr lang="en-US" sz="2400" dirty="0"/>
              <a:t>C.) 31-40</a:t>
            </a:r>
          </a:p>
          <a:p>
            <a:r>
              <a:rPr lang="en-US" sz="2400" dirty="0"/>
              <a:t>D.) 41-50</a:t>
            </a:r>
          </a:p>
          <a:p>
            <a:r>
              <a:rPr lang="en-US" sz="2400" dirty="0"/>
              <a:t>E.) 50+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C960927-6D49-43A1-9C3C-42E111C18A15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BCE7A23-AD4A-440F-AA1E-9DE5B378C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3442" y="3777466"/>
            <a:ext cx="6055218" cy="262938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799A12F-9B24-46B6-A02C-C2709221CEDB}"/>
              </a:ext>
            </a:extLst>
          </p:cNvPr>
          <p:cNvSpPr txBox="1"/>
          <p:nvPr/>
        </p:nvSpPr>
        <p:spPr>
          <a:xfrm>
            <a:off x="2435290" y="3428999"/>
            <a:ext cx="214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2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0F38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4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inhoud 3" descr="Afbeelding met voedsel, teken, tekening&#10;&#10;Automatisch gegenereerde beschrijving">
            <a:extLst>
              <a:ext uri="{FF2B5EF4-FFF2-40B4-BE49-F238E27FC236}">
                <a16:creationId xmlns:a16="http://schemas.microsoft.com/office/drawing/2014/main" id="{5465C86D-98AE-4DBA-B0C3-EF1E18083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789" y="2857501"/>
            <a:ext cx="1181393" cy="114299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30AC0B83-32DD-44B9-9752-6E96A3F88AF9}"/>
              </a:ext>
            </a:extLst>
          </p:cNvPr>
          <p:cNvSpPr txBox="1">
            <a:spLocks/>
          </p:cNvSpPr>
          <p:nvPr/>
        </p:nvSpPr>
        <p:spPr>
          <a:xfrm>
            <a:off x="342629" y="1034396"/>
            <a:ext cx="9002086" cy="2649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Het energieakkoord dat betrekking heeft op de OVL branche is ambitieus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sng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 Light" panose="020F0302020204030204"/>
              <a:ea typeface="+mj-ea"/>
              <a:cs typeface="+mj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3000" dirty="0">
                <a:solidFill>
                  <a:prstClr val="black"/>
                </a:solidFill>
                <a:latin typeface="Calibri Light" panose="020F0302020204030204"/>
              </a:rPr>
              <a:t>50% energiebesparing 2030 (peiljaar 2013)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 2020 40% verlichting moet slim zijn (dimmen is al slim)</a:t>
            </a:r>
          </a:p>
          <a:p>
            <a:pPr marL="571500" marR="0" lvl="0" indent="-5715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l-NL" sz="39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C8FDA4A-FC24-4261-B019-1966DB5343C9}"/>
              </a:ext>
            </a:extLst>
          </p:cNvPr>
          <p:cNvSpPr/>
          <p:nvPr/>
        </p:nvSpPr>
        <p:spPr>
          <a:xfrm>
            <a:off x="342629" y="4267312"/>
            <a:ext cx="6096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Eens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Neutraal</a:t>
            </a:r>
          </a:p>
          <a:p>
            <a:pPr marL="742950" lvl="0" indent="-742950">
              <a:lnSpc>
                <a:spcPct val="90000"/>
              </a:lnSpc>
              <a:spcBef>
                <a:spcPct val="0"/>
              </a:spcBef>
              <a:buFontTx/>
              <a:buAutoNum type="alphaUcPeriod"/>
              <a:defRPr/>
            </a:pPr>
            <a:r>
              <a:rPr lang="nl-NL" sz="2400" dirty="0">
                <a:solidFill>
                  <a:prstClr val="black"/>
                </a:solidFill>
              </a:rPr>
              <a:t>Oneens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28FBA3F-F1AF-4478-8A14-E06AFB5A39CA}"/>
              </a:ext>
            </a:extLst>
          </p:cNvPr>
          <p:cNvSpPr txBox="1"/>
          <p:nvPr/>
        </p:nvSpPr>
        <p:spPr>
          <a:xfrm>
            <a:off x="10189029" y="304800"/>
            <a:ext cx="20029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>
                <a:solidFill>
                  <a:schemeClr val="bg1"/>
                </a:solidFill>
              </a:rPr>
              <a:t>YOUNGWATT IS EEN ONAFHANKELIJKE GROEP BESTAANDE UIT JONGEREN 16-30 JAAR, ACTIEF IN DE WERELD VAN OPENBARE VERLICHTING. 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SAMEN MET JULLIE ZIJN WE OP ZOEK NAAR DE TOEKOMST VAN DE BUITENRUIMTE. HELP ONS IN ONZE ZOEKTOCHT DOOR MEE TE STEMMEN TIJDENS DEZE SESSIE!</a:t>
            </a:r>
          </a:p>
          <a:p>
            <a:endParaRPr lang="nl-NL" sz="1100">
              <a:solidFill>
                <a:schemeClr val="bg1"/>
              </a:solidFill>
            </a:endParaRPr>
          </a:p>
          <a:p>
            <a:r>
              <a:rPr lang="nl-NL" sz="110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79D83BD-B7BF-4287-A9CB-8A680A4A46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0665" y="4415373"/>
            <a:ext cx="4922870" cy="2036161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67B758A-04D1-4FBC-A242-6610FEF12F32}"/>
              </a:ext>
            </a:extLst>
          </p:cNvPr>
          <p:cNvSpPr txBox="1"/>
          <p:nvPr/>
        </p:nvSpPr>
        <p:spPr>
          <a:xfrm>
            <a:off x="3554963" y="3760237"/>
            <a:ext cx="206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Resultaat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sessie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97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3C271EA64DD549949E164426E8C141" ma:contentTypeVersion="2" ma:contentTypeDescription="Create a new document." ma:contentTypeScope="" ma:versionID="8eed5a53a2e7f6a60be8bf2c44714881">
  <xsd:schema xmlns:xsd="http://www.w3.org/2001/XMLSchema" xmlns:xs="http://www.w3.org/2001/XMLSchema" xmlns:p="http://schemas.microsoft.com/office/2006/metadata/properties" xmlns:ns2="c5bf0a24-e665-4a8c-b60e-31bb258d170b" targetNamespace="http://schemas.microsoft.com/office/2006/metadata/properties" ma:root="true" ma:fieldsID="f6fbdbe7cab3b3bc0789e86e1d7ce05c" ns2:_="">
    <xsd:import namespace="c5bf0a24-e665-4a8c-b60e-31bb258d17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bf0a24-e665-4a8c-b60e-31bb258d1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3EC96D-FC6B-4359-8916-1497FBF1C293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c5bf0a24-e665-4a8c-b60e-31bb258d170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E3E642F-0E42-42DE-8784-BC0C261AA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bf0a24-e665-4a8c-b60e-31bb258d17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61C7D4-3F5A-4D10-8894-D3F3684DA4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1141</Words>
  <Application>Microsoft Office PowerPoint</Application>
  <PresentationFormat>Breedbeeld</PresentationFormat>
  <Paragraphs>200</Paragraphs>
  <Slides>17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lato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 GALEN Paul</dc:creator>
  <cp:lastModifiedBy>VAN GALEN Paul</cp:lastModifiedBy>
  <cp:revision>1</cp:revision>
  <dcterms:created xsi:type="dcterms:W3CDTF">2020-04-08T10:04:17Z</dcterms:created>
  <dcterms:modified xsi:type="dcterms:W3CDTF">2020-06-19T08:27:26Z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0x010100EB3C271EA64DD549949E164426E8C141</vt:lpwstr>
  </property>
</Properties>
</file>